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9" r:id="rId18"/>
    <p:sldId id="272" r:id="rId19"/>
    <p:sldId id="273" r:id="rId20"/>
    <p:sldId id="274" r:id="rId21"/>
    <p:sldId id="275" r:id="rId22"/>
    <p:sldId id="276" r:id="rId23"/>
    <p:sldId id="277" r:id="rId24"/>
    <p:sldId id="278"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6" d="100"/>
          <a:sy n="96" d="100"/>
        </p:scale>
        <p:origin x="288"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99ED78-C41E-4295-B4DC-D77E11F07B5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932BA6E-673A-4955-BD0C-F7DAF6774270}">
      <dgm:prSet/>
      <dgm:spPr/>
      <dgm:t>
        <a:bodyPr/>
        <a:lstStyle/>
        <a:p>
          <a:r>
            <a:rPr lang="en-US" dirty="0"/>
            <a:t>Online anonymous communication is made possible by the free and open-source programmed Tor (The Onion Router).</a:t>
          </a:r>
        </a:p>
      </dgm:t>
    </dgm:pt>
    <dgm:pt modelId="{A7319BA2-D7FE-4C22-8A03-204625251197}" type="parTrans" cxnId="{080A2876-0ADD-4F89-8025-733F42557D18}">
      <dgm:prSet/>
      <dgm:spPr/>
      <dgm:t>
        <a:bodyPr/>
        <a:lstStyle/>
        <a:p>
          <a:endParaRPr lang="en-US"/>
        </a:p>
      </dgm:t>
    </dgm:pt>
    <dgm:pt modelId="{1E94EDDF-9920-4AAE-8504-CE1B1A0179FA}" type="sibTrans" cxnId="{080A2876-0ADD-4F89-8025-733F42557D18}">
      <dgm:prSet/>
      <dgm:spPr/>
      <dgm:t>
        <a:bodyPr/>
        <a:lstStyle/>
        <a:p>
          <a:endParaRPr lang="en-US"/>
        </a:p>
      </dgm:t>
    </dgm:pt>
    <dgm:pt modelId="{1E19F8B9-D742-4F89-97FA-C3CA1606AB34}">
      <dgm:prSet/>
      <dgm:spPr/>
      <dgm:t>
        <a:bodyPr/>
        <a:lstStyle/>
        <a:p>
          <a:r>
            <a:rPr lang="en-US" dirty="0"/>
            <a:t>works by channeling internet traffic across a number of nodes operated by volunteers.</a:t>
          </a:r>
        </a:p>
      </dgm:t>
    </dgm:pt>
    <dgm:pt modelId="{B952F37F-BE27-43D1-9AFF-C0331D0D9248}" type="parTrans" cxnId="{6B416649-BC9B-4F9C-AB5E-166566400945}">
      <dgm:prSet/>
      <dgm:spPr/>
      <dgm:t>
        <a:bodyPr/>
        <a:lstStyle/>
        <a:p>
          <a:endParaRPr lang="en-US"/>
        </a:p>
      </dgm:t>
    </dgm:pt>
    <dgm:pt modelId="{14ABF428-E059-4FD3-B63E-69FD5028CF7E}" type="sibTrans" cxnId="{6B416649-BC9B-4F9C-AB5E-166566400945}">
      <dgm:prSet/>
      <dgm:spPr/>
      <dgm:t>
        <a:bodyPr/>
        <a:lstStyle/>
        <a:p>
          <a:endParaRPr lang="en-US"/>
        </a:p>
      </dgm:t>
    </dgm:pt>
    <dgm:pt modelId="{6DB21068-9DDB-4818-A99D-F7E253818E47}">
      <dgm:prSet/>
      <dgm:spPr/>
      <dgm:t>
        <a:bodyPr/>
        <a:lstStyle/>
        <a:p>
          <a:r>
            <a:rPr lang="en-US"/>
            <a:t>Used by people who want to evade censorship, surveillance, or tracking,</a:t>
          </a:r>
        </a:p>
      </dgm:t>
    </dgm:pt>
    <dgm:pt modelId="{7720247F-1A73-4DB4-B4DB-041A9E9BE9AB}" type="parTrans" cxnId="{0D4A76CC-0B84-49F5-89E0-CB1B45A3EA71}">
      <dgm:prSet/>
      <dgm:spPr/>
      <dgm:t>
        <a:bodyPr/>
        <a:lstStyle/>
        <a:p>
          <a:endParaRPr lang="en-US"/>
        </a:p>
      </dgm:t>
    </dgm:pt>
    <dgm:pt modelId="{56C46450-3E64-4BEF-9D5F-A4450E969B3B}" type="sibTrans" cxnId="{0D4A76CC-0B84-49F5-89E0-CB1B45A3EA71}">
      <dgm:prSet/>
      <dgm:spPr/>
      <dgm:t>
        <a:bodyPr/>
        <a:lstStyle/>
        <a:p>
          <a:endParaRPr lang="en-US"/>
        </a:p>
      </dgm:t>
    </dgm:pt>
    <dgm:pt modelId="{5392B8EF-C1C8-4085-8086-1B0773861F31}">
      <dgm:prSet/>
      <dgm:spPr/>
      <dgm:t>
        <a:bodyPr/>
        <a:lstStyle/>
        <a:p>
          <a:r>
            <a:rPr lang="en-US"/>
            <a:t>Most nations allow the use of Tor, but some, like China and Iran, have outlawed or severely limited it.</a:t>
          </a:r>
        </a:p>
      </dgm:t>
    </dgm:pt>
    <dgm:pt modelId="{405A4312-0ED5-4617-9E0E-34C3B95A3D34}" type="parTrans" cxnId="{44551868-758B-47B4-9B28-EF014DF80633}">
      <dgm:prSet/>
      <dgm:spPr/>
      <dgm:t>
        <a:bodyPr/>
        <a:lstStyle/>
        <a:p>
          <a:endParaRPr lang="en-US"/>
        </a:p>
      </dgm:t>
    </dgm:pt>
    <dgm:pt modelId="{4ABC3E7C-38F4-4221-9E9F-01C3003069CD}" type="sibTrans" cxnId="{44551868-758B-47B4-9B28-EF014DF80633}">
      <dgm:prSet/>
      <dgm:spPr/>
      <dgm:t>
        <a:bodyPr/>
        <a:lstStyle/>
        <a:p>
          <a:endParaRPr lang="en-US"/>
        </a:p>
      </dgm:t>
    </dgm:pt>
    <dgm:pt modelId="{7388AF6B-C8A5-4830-8654-1B16FCC41947}">
      <dgm:prSet/>
      <dgm:spPr/>
      <dgm:t>
        <a:bodyPr/>
        <a:lstStyle/>
        <a:p>
          <a:r>
            <a:rPr lang="en-US"/>
            <a:t>It is not impenetrable and is known to have various flaws, including browser fingerprinting and exit node attacks.</a:t>
          </a:r>
        </a:p>
      </dgm:t>
    </dgm:pt>
    <dgm:pt modelId="{7927A013-5192-413C-8560-89216AC793AB}" type="parTrans" cxnId="{DECEA89F-D81C-491F-9551-253F7B104A9A}">
      <dgm:prSet/>
      <dgm:spPr/>
      <dgm:t>
        <a:bodyPr/>
        <a:lstStyle/>
        <a:p>
          <a:endParaRPr lang="en-US"/>
        </a:p>
      </dgm:t>
    </dgm:pt>
    <dgm:pt modelId="{8BA64260-D8A2-4C57-8BBE-FF8653318DD0}" type="sibTrans" cxnId="{DECEA89F-D81C-491F-9551-253F7B104A9A}">
      <dgm:prSet/>
      <dgm:spPr/>
      <dgm:t>
        <a:bodyPr/>
        <a:lstStyle/>
        <a:p>
          <a:endParaRPr lang="en-US"/>
        </a:p>
      </dgm:t>
    </dgm:pt>
    <dgm:pt modelId="{179DA9FC-F487-4A07-A331-FB291BAC9567}" type="pres">
      <dgm:prSet presAssocID="{8499ED78-C41E-4295-B4DC-D77E11F07B5B}" presName="diagram" presStyleCnt="0">
        <dgm:presLayoutVars>
          <dgm:dir/>
          <dgm:resizeHandles val="exact"/>
        </dgm:presLayoutVars>
      </dgm:prSet>
      <dgm:spPr/>
    </dgm:pt>
    <dgm:pt modelId="{4B356894-4F2C-47D5-B524-CDFEC5F03A25}" type="pres">
      <dgm:prSet presAssocID="{D932BA6E-673A-4955-BD0C-F7DAF6774270}" presName="node" presStyleLbl="node1" presStyleIdx="0" presStyleCnt="5">
        <dgm:presLayoutVars>
          <dgm:bulletEnabled val="1"/>
        </dgm:presLayoutVars>
      </dgm:prSet>
      <dgm:spPr/>
    </dgm:pt>
    <dgm:pt modelId="{9CDF8744-5B2C-44F6-BEBE-23837F6D2BA0}" type="pres">
      <dgm:prSet presAssocID="{1E94EDDF-9920-4AAE-8504-CE1B1A0179FA}" presName="sibTrans" presStyleCnt="0"/>
      <dgm:spPr/>
    </dgm:pt>
    <dgm:pt modelId="{7E8D68AA-F826-4EC0-9F24-3DCCA3B9A60A}" type="pres">
      <dgm:prSet presAssocID="{1E19F8B9-D742-4F89-97FA-C3CA1606AB34}" presName="node" presStyleLbl="node1" presStyleIdx="1" presStyleCnt="5">
        <dgm:presLayoutVars>
          <dgm:bulletEnabled val="1"/>
        </dgm:presLayoutVars>
      </dgm:prSet>
      <dgm:spPr/>
    </dgm:pt>
    <dgm:pt modelId="{19324CDA-A915-4F41-8E64-9D5FF594E9F8}" type="pres">
      <dgm:prSet presAssocID="{14ABF428-E059-4FD3-B63E-69FD5028CF7E}" presName="sibTrans" presStyleCnt="0"/>
      <dgm:spPr/>
    </dgm:pt>
    <dgm:pt modelId="{A8961D69-A6D2-46ED-BF17-45A201B773DA}" type="pres">
      <dgm:prSet presAssocID="{6DB21068-9DDB-4818-A99D-F7E253818E47}" presName="node" presStyleLbl="node1" presStyleIdx="2" presStyleCnt="5">
        <dgm:presLayoutVars>
          <dgm:bulletEnabled val="1"/>
        </dgm:presLayoutVars>
      </dgm:prSet>
      <dgm:spPr/>
    </dgm:pt>
    <dgm:pt modelId="{1EEBED1F-A62D-415F-A0BA-25C27A93F8B1}" type="pres">
      <dgm:prSet presAssocID="{56C46450-3E64-4BEF-9D5F-A4450E969B3B}" presName="sibTrans" presStyleCnt="0"/>
      <dgm:spPr/>
    </dgm:pt>
    <dgm:pt modelId="{7580EDDF-D4CA-4807-8D1B-89C6DBC30504}" type="pres">
      <dgm:prSet presAssocID="{5392B8EF-C1C8-4085-8086-1B0773861F31}" presName="node" presStyleLbl="node1" presStyleIdx="3" presStyleCnt="5">
        <dgm:presLayoutVars>
          <dgm:bulletEnabled val="1"/>
        </dgm:presLayoutVars>
      </dgm:prSet>
      <dgm:spPr/>
    </dgm:pt>
    <dgm:pt modelId="{50DDBCBA-DCBB-4A5D-970D-19111A6F3945}" type="pres">
      <dgm:prSet presAssocID="{4ABC3E7C-38F4-4221-9E9F-01C3003069CD}" presName="sibTrans" presStyleCnt="0"/>
      <dgm:spPr/>
    </dgm:pt>
    <dgm:pt modelId="{FD7BFBC5-0EA4-4E3B-82DA-3BBB1550061F}" type="pres">
      <dgm:prSet presAssocID="{7388AF6B-C8A5-4830-8654-1B16FCC41947}" presName="node" presStyleLbl="node1" presStyleIdx="4" presStyleCnt="5">
        <dgm:presLayoutVars>
          <dgm:bulletEnabled val="1"/>
        </dgm:presLayoutVars>
      </dgm:prSet>
      <dgm:spPr/>
    </dgm:pt>
  </dgm:ptLst>
  <dgm:cxnLst>
    <dgm:cxn modelId="{A97FA43F-E48C-4AFE-9B1A-74A73AB6E8FD}" type="presOf" srcId="{8499ED78-C41E-4295-B4DC-D77E11F07B5B}" destId="{179DA9FC-F487-4A07-A331-FB291BAC9567}" srcOrd="0" destOrd="0" presId="urn:microsoft.com/office/officeart/2005/8/layout/default"/>
    <dgm:cxn modelId="{80F1475B-F0A4-4554-AC21-AA01521AF7A6}" type="presOf" srcId="{1E19F8B9-D742-4F89-97FA-C3CA1606AB34}" destId="{7E8D68AA-F826-4EC0-9F24-3DCCA3B9A60A}" srcOrd="0" destOrd="0" presId="urn:microsoft.com/office/officeart/2005/8/layout/default"/>
    <dgm:cxn modelId="{44551868-758B-47B4-9B28-EF014DF80633}" srcId="{8499ED78-C41E-4295-B4DC-D77E11F07B5B}" destId="{5392B8EF-C1C8-4085-8086-1B0773861F31}" srcOrd="3" destOrd="0" parTransId="{405A4312-0ED5-4617-9E0E-34C3B95A3D34}" sibTransId="{4ABC3E7C-38F4-4221-9E9F-01C3003069CD}"/>
    <dgm:cxn modelId="{6B416649-BC9B-4F9C-AB5E-166566400945}" srcId="{8499ED78-C41E-4295-B4DC-D77E11F07B5B}" destId="{1E19F8B9-D742-4F89-97FA-C3CA1606AB34}" srcOrd="1" destOrd="0" parTransId="{B952F37F-BE27-43D1-9AFF-C0331D0D9248}" sibTransId="{14ABF428-E059-4FD3-B63E-69FD5028CF7E}"/>
    <dgm:cxn modelId="{5552814F-8DDC-4355-A2DF-8D7E3A5B27BE}" type="presOf" srcId="{7388AF6B-C8A5-4830-8654-1B16FCC41947}" destId="{FD7BFBC5-0EA4-4E3B-82DA-3BBB1550061F}" srcOrd="0" destOrd="0" presId="urn:microsoft.com/office/officeart/2005/8/layout/default"/>
    <dgm:cxn modelId="{080A2876-0ADD-4F89-8025-733F42557D18}" srcId="{8499ED78-C41E-4295-B4DC-D77E11F07B5B}" destId="{D932BA6E-673A-4955-BD0C-F7DAF6774270}" srcOrd="0" destOrd="0" parTransId="{A7319BA2-D7FE-4C22-8A03-204625251197}" sibTransId="{1E94EDDF-9920-4AAE-8504-CE1B1A0179FA}"/>
    <dgm:cxn modelId="{DECEA89F-D81C-491F-9551-253F7B104A9A}" srcId="{8499ED78-C41E-4295-B4DC-D77E11F07B5B}" destId="{7388AF6B-C8A5-4830-8654-1B16FCC41947}" srcOrd="4" destOrd="0" parTransId="{7927A013-5192-413C-8560-89216AC793AB}" sibTransId="{8BA64260-D8A2-4C57-8BBE-FF8653318DD0}"/>
    <dgm:cxn modelId="{AEB1D6C0-6DA9-4E2E-959F-6854E51A6B7D}" type="presOf" srcId="{5392B8EF-C1C8-4085-8086-1B0773861F31}" destId="{7580EDDF-D4CA-4807-8D1B-89C6DBC30504}" srcOrd="0" destOrd="0" presId="urn:microsoft.com/office/officeart/2005/8/layout/default"/>
    <dgm:cxn modelId="{DF7CD7C3-8AF7-42A7-9F72-6A152150AC18}" type="presOf" srcId="{6DB21068-9DDB-4818-A99D-F7E253818E47}" destId="{A8961D69-A6D2-46ED-BF17-45A201B773DA}" srcOrd="0" destOrd="0" presId="urn:microsoft.com/office/officeart/2005/8/layout/default"/>
    <dgm:cxn modelId="{0D4A76CC-0B84-49F5-89E0-CB1B45A3EA71}" srcId="{8499ED78-C41E-4295-B4DC-D77E11F07B5B}" destId="{6DB21068-9DDB-4818-A99D-F7E253818E47}" srcOrd="2" destOrd="0" parTransId="{7720247F-1A73-4DB4-B4DB-041A9E9BE9AB}" sibTransId="{56C46450-3E64-4BEF-9D5F-A4450E969B3B}"/>
    <dgm:cxn modelId="{4A316BFD-36AB-49AB-9E03-E88AFEED847D}" type="presOf" srcId="{D932BA6E-673A-4955-BD0C-F7DAF6774270}" destId="{4B356894-4F2C-47D5-B524-CDFEC5F03A25}" srcOrd="0" destOrd="0" presId="urn:microsoft.com/office/officeart/2005/8/layout/default"/>
    <dgm:cxn modelId="{CBC8B6F5-BC43-4331-A677-9E94EC85A7C4}" type="presParOf" srcId="{179DA9FC-F487-4A07-A331-FB291BAC9567}" destId="{4B356894-4F2C-47D5-B524-CDFEC5F03A25}" srcOrd="0" destOrd="0" presId="urn:microsoft.com/office/officeart/2005/8/layout/default"/>
    <dgm:cxn modelId="{CB30F2A2-ED52-47DB-B1DC-E83456BF85FB}" type="presParOf" srcId="{179DA9FC-F487-4A07-A331-FB291BAC9567}" destId="{9CDF8744-5B2C-44F6-BEBE-23837F6D2BA0}" srcOrd="1" destOrd="0" presId="urn:microsoft.com/office/officeart/2005/8/layout/default"/>
    <dgm:cxn modelId="{6DADA61B-AE7C-4C29-AA2A-61B73A1C55AF}" type="presParOf" srcId="{179DA9FC-F487-4A07-A331-FB291BAC9567}" destId="{7E8D68AA-F826-4EC0-9F24-3DCCA3B9A60A}" srcOrd="2" destOrd="0" presId="urn:microsoft.com/office/officeart/2005/8/layout/default"/>
    <dgm:cxn modelId="{4F7626E1-8F4C-471A-A0CC-0B26562309E1}" type="presParOf" srcId="{179DA9FC-F487-4A07-A331-FB291BAC9567}" destId="{19324CDA-A915-4F41-8E64-9D5FF594E9F8}" srcOrd="3" destOrd="0" presId="urn:microsoft.com/office/officeart/2005/8/layout/default"/>
    <dgm:cxn modelId="{21B47865-67DF-464A-9D91-1DD939331FF2}" type="presParOf" srcId="{179DA9FC-F487-4A07-A331-FB291BAC9567}" destId="{A8961D69-A6D2-46ED-BF17-45A201B773DA}" srcOrd="4" destOrd="0" presId="urn:microsoft.com/office/officeart/2005/8/layout/default"/>
    <dgm:cxn modelId="{45AA4F20-D2A5-4869-8ACE-95651D0A4E90}" type="presParOf" srcId="{179DA9FC-F487-4A07-A331-FB291BAC9567}" destId="{1EEBED1F-A62D-415F-A0BA-25C27A93F8B1}" srcOrd="5" destOrd="0" presId="urn:microsoft.com/office/officeart/2005/8/layout/default"/>
    <dgm:cxn modelId="{F825938A-0D28-423C-A437-47FF74A7DCD7}" type="presParOf" srcId="{179DA9FC-F487-4A07-A331-FB291BAC9567}" destId="{7580EDDF-D4CA-4807-8D1B-89C6DBC30504}" srcOrd="6" destOrd="0" presId="urn:microsoft.com/office/officeart/2005/8/layout/default"/>
    <dgm:cxn modelId="{A91A21D6-9F1A-4B22-9DAE-95327A243300}" type="presParOf" srcId="{179DA9FC-F487-4A07-A331-FB291BAC9567}" destId="{50DDBCBA-DCBB-4A5D-970D-19111A6F3945}" srcOrd="7" destOrd="0" presId="urn:microsoft.com/office/officeart/2005/8/layout/default"/>
    <dgm:cxn modelId="{F2EF617E-8A23-4916-9607-26B953276126}" type="presParOf" srcId="{179DA9FC-F487-4A07-A331-FB291BAC9567}" destId="{FD7BFBC5-0EA4-4E3B-82DA-3BBB1550061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56894-4F2C-47D5-B524-CDFEC5F03A25}">
      <dsp:nvSpPr>
        <dsp:cNvPr id="0" name=""/>
        <dsp:cNvSpPr/>
      </dsp:nvSpPr>
      <dsp:spPr>
        <a:xfrm>
          <a:off x="676185" y="571"/>
          <a:ext cx="1875853" cy="11255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Online anonymous communication is made possible by the free and open-source programmed Tor (The Onion Router).</a:t>
          </a:r>
        </a:p>
      </dsp:txBody>
      <dsp:txXfrm>
        <a:off x="676185" y="571"/>
        <a:ext cx="1875853" cy="1125511"/>
      </dsp:txXfrm>
    </dsp:sp>
    <dsp:sp modelId="{7E8D68AA-F826-4EC0-9F24-3DCCA3B9A60A}">
      <dsp:nvSpPr>
        <dsp:cNvPr id="0" name=""/>
        <dsp:cNvSpPr/>
      </dsp:nvSpPr>
      <dsp:spPr>
        <a:xfrm>
          <a:off x="2739624" y="571"/>
          <a:ext cx="1875853" cy="112551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works by channeling internet traffic across a number of nodes operated by volunteers.</a:t>
          </a:r>
        </a:p>
      </dsp:txBody>
      <dsp:txXfrm>
        <a:off x="2739624" y="571"/>
        <a:ext cx="1875853" cy="1125511"/>
      </dsp:txXfrm>
    </dsp:sp>
    <dsp:sp modelId="{A8961D69-A6D2-46ED-BF17-45A201B773DA}">
      <dsp:nvSpPr>
        <dsp:cNvPr id="0" name=""/>
        <dsp:cNvSpPr/>
      </dsp:nvSpPr>
      <dsp:spPr>
        <a:xfrm>
          <a:off x="676185" y="1313668"/>
          <a:ext cx="1875853" cy="112551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Used by people who want to evade censorship, surveillance, or tracking,</a:t>
          </a:r>
        </a:p>
      </dsp:txBody>
      <dsp:txXfrm>
        <a:off x="676185" y="1313668"/>
        <a:ext cx="1875853" cy="1125511"/>
      </dsp:txXfrm>
    </dsp:sp>
    <dsp:sp modelId="{7580EDDF-D4CA-4807-8D1B-89C6DBC30504}">
      <dsp:nvSpPr>
        <dsp:cNvPr id="0" name=""/>
        <dsp:cNvSpPr/>
      </dsp:nvSpPr>
      <dsp:spPr>
        <a:xfrm>
          <a:off x="2739624" y="1313668"/>
          <a:ext cx="1875853" cy="112551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Most nations allow the use of Tor, but some, like China and Iran, have outlawed or severely limited it.</a:t>
          </a:r>
        </a:p>
      </dsp:txBody>
      <dsp:txXfrm>
        <a:off x="2739624" y="1313668"/>
        <a:ext cx="1875853" cy="1125511"/>
      </dsp:txXfrm>
    </dsp:sp>
    <dsp:sp modelId="{FD7BFBC5-0EA4-4E3B-82DA-3BBB1550061F}">
      <dsp:nvSpPr>
        <dsp:cNvPr id="0" name=""/>
        <dsp:cNvSpPr/>
      </dsp:nvSpPr>
      <dsp:spPr>
        <a:xfrm>
          <a:off x="1707904" y="2626765"/>
          <a:ext cx="1875853" cy="112551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It is not impenetrable and is known to have various flaws, including browser fingerprinting and exit node attacks.</a:t>
          </a:r>
        </a:p>
      </dsp:txBody>
      <dsp:txXfrm>
        <a:off x="1707904" y="2626765"/>
        <a:ext cx="1875853" cy="11255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855B-0D64-7E49-2E31-DFF5B06F1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2BDB62-A076-516C-F0FB-E354F6AA78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0C4EA1-BC40-A05E-DC5F-14B02634B00F}"/>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FDB52E43-DD4F-4883-4177-2D05AA29A1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C66D53-C60D-26C8-3771-83652B45020E}"/>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2945560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7212-9B16-4635-57BE-C9074070BA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D5A3C4-E342-F56F-73EE-67A8493690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01458-DCA1-60FE-28BA-619626D95C2C}"/>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6A21F51E-678A-3244-83AB-8819C4968B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6D7B3-BDC7-0107-B9EA-9375DD7F7446}"/>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61145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EC11EC-AFCA-AB97-710B-C5E02B26B4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48D6B9-465C-C0BE-C7F4-818044044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2A70C1-008A-03CD-6417-535B8FEE3241}"/>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45669AD8-EA48-CBE6-3FAA-EAAA37B6B6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08168-F92C-B1A0-B60A-EA4BBF6DDA1F}"/>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354509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99FE-4149-88BB-7496-F36A366898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F50D5-C7A1-8A5D-6E11-544690BE5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C448AD-72D8-3F92-926C-AD5EAC29EE68}"/>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B1FE3146-1D9E-2C50-90EA-FDF6570E5D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F5D7C1-E947-34C9-ECC6-BA71317A8832}"/>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317566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FB34-1B34-4B21-A7D0-F747872E83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FE1D3C-2B97-5B12-4A94-1610AD86CE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A98677-8FA8-8AF5-43FC-1C0FEF1D81F3}"/>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B20862AE-2118-A6F3-5532-CD2A7C3FC8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46C2ED-06E6-0B97-868C-D977FAC3A0EA}"/>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400059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7457-87C7-3FAA-E326-D296F532C8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754C30-8339-DDB9-9FF7-53B0DA626D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EC9DD0-4521-E59A-FF83-F0F0C5A518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7D937B-DBAA-B9E6-8CA0-E1CA504E9755}"/>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6" name="Footer Placeholder 5">
            <a:extLst>
              <a:ext uri="{FF2B5EF4-FFF2-40B4-BE49-F238E27FC236}">
                <a16:creationId xmlns:a16="http://schemas.microsoft.com/office/drawing/2014/main" id="{F39F2C1C-0C90-65AA-62F4-957F0A8FD7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08D67C-B2D9-60E5-669D-BBD21C53F216}"/>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106806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0FA-1954-BFB6-C838-1E14079E2F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C68CD-249F-126D-A065-B1FF5F813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02951A-88C4-45BF-A4C0-D8692E5E1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D92C0B-F95A-B94C-F5D5-B02EA32AB1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43FCB-FC00-8A47-8DAD-301407ADDA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1C13EE-2162-D5D3-2C20-3641DF25330B}"/>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8" name="Footer Placeholder 7">
            <a:extLst>
              <a:ext uri="{FF2B5EF4-FFF2-40B4-BE49-F238E27FC236}">
                <a16:creationId xmlns:a16="http://schemas.microsoft.com/office/drawing/2014/main" id="{45925525-D996-EE46-27D9-789EEBC506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9BFDB5-828C-56E7-9F28-86AE14A9CA16}"/>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57342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99F8-F2E7-3436-FF72-2FAC4DC880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E4DE5E-872F-ABBF-6E79-45BC2CA6087D}"/>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4" name="Footer Placeholder 3">
            <a:extLst>
              <a:ext uri="{FF2B5EF4-FFF2-40B4-BE49-F238E27FC236}">
                <a16:creationId xmlns:a16="http://schemas.microsoft.com/office/drawing/2014/main" id="{F13F57B7-9AB1-7E00-38F0-A7C28CB1B4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DBD025-51AA-849F-F861-7A8AA9FE3074}"/>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13947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9A0FF-E371-5B11-B724-8D09E3FA9E5B}"/>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3" name="Footer Placeholder 2">
            <a:extLst>
              <a:ext uri="{FF2B5EF4-FFF2-40B4-BE49-F238E27FC236}">
                <a16:creationId xmlns:a16="http://schemas.microsoft.com/office/drawing/2014/main" id="{451EA43D-9214-2615-E2DF-87739FF949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CCD00D-0960-7F70-A2A9-9B58706E5213}"/>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26727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C468-423B-2BAF-3461-098766AD3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05C970-0F91-0438-AFE8-4C50B7119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02B90CC-B711-5261-4EEE-29B58917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BA3194-AD39-F050-D21E-8646873067CE}"/>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6" name="Footer Placeholder 5">
            <a:extLst>
              <a:ext uri="{FF2B5EF4-FFF2-40B4-BE49-F238E27FC236}">
                <a16:creationId xmlns:a16="http://schemas.microsoft.com/office/drawing/2014/main" id="{2B692BB4-E4E1-81C2-BC56-754574FB57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7C7B75-6017-5136-04BC-1C81FD5731FD}"/>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393950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DE11-3996-ED47-3E4D-5104831A9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6A4B26-4FFF-2282-68D1-10D0005C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4386D4-BFF4-79A1-B5D1-56E4A4E6B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A1A77A-8617-E7F4-6CF3-95D26A66BDF3}"/>
              </a:ext>
            </a:extLst>
          </p:cNvPr>
          <p:cNvSpPr>
            <a:spLocks noGrp="1"/>
          </p:cNvSpPr>
          <p:nvPr>
            <p:ph type="dt" sz="half" idx="10"/>
          </p:nvPr>
        </p:nvSpPr>
        <p:spPr/>
        <p:txBody>
          <a:bodyPr/>
          <a:lstStyle/>
          <a:p>
            <a:fld id="{FA15D065-F643-4173-A881-27D097291EDF}" type="datetimeFigureOut">
              <a:rPr lang="en-IN" smtClean="0"/>
              <a:t>10-04-2023</a:t>
            </a:fld>
            <a:endParaRPr lang="en-IN"/>
          </a:p>
        </p:txBody>
      </p:sp>
      <p:sp>
        <p:nvSpPr>
          <p:cNvPr id="6" name="Footer Placeholder 5">
            <a:extLst>
              <a:ext uri="{FF2B5EF4-FFF2-40B4-BE49-F238E27FC236}">
                <a16:creationId xmlns:a16="http://schemas.microsoft.com/office/drawing/2014/main" id="{B64011C5-49D3-4110-2045-01B87A801D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1E54EB-94DA-431F-9DA1-16E06C3D0C28}"/>
              </a:ext>
            </a:extLst>
          </p:cNvPr>
          <p:cNvSpPr>
            <a:spLocks noGrp="1"/>
          </p:cNvSpPr>
          <p:nvPr>
            <p:ph type="sldNum" sz="quarter" idx="12"/>
          </p:nvPr>
        </p:nvSpPr>
        <p:spPr/>
        <p:txBody>
          <a:bodyPr/>
          <a:lstStyle/>
          <a:p>
            <a:fld id="{0ED50B3E-94C6-40BA-AD96-B6FA5BD8647A}" type="slidenum">
              <a:rPr lang="en-IN" smtClean="0"/>
              <a:t>‹#›</a:t>
            </a:fld>
            <a:endParaRPr lang="en-IN"/>
          </a:p>
        </p:txBody>
      </p:sp>
    </p:spTree>
    <p:extLst>
      <p:ext uri="{BB962C8B-B14F-4D97-AF65-F5344CB8AC3E}">
        <p14:creationId xmlns:p14="http://schemas.microsoft.com/office/powerpoint/2010/main" val="48217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850F29-7D93-71FE-E977-4491C855E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B2CC8D-9104-23A8-A67F-0CD5E39840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036F12-4EDC-BDC1-EA15-99898B7331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D065-F643-4173-A881-27D097291EDF}" type="datetimeFigureOut">
              <a:rPr lang="en-IN" smtClean="0"/>
              <a:t>10-04-2023</a:t>
            </a:fld>
            <a:endParaRPr lang="en-IN"/>
          </a:p>
        </p:txBody>
      </p:sp>
      <p:sp>
        <p:nvSpPr>
          <p:cNvPr id="5" name="Footer Placeholder 4">
            <a:extLst>
              <a:ext uri="{FF2B5EF4-FFF2-40B4-BE49-F238E27FC236}">
                <a16:creationId xmlns:a16="http://schemas.microsoft.com/office/drawing/2014/main" id="{467298EE-E74D-8F47-6416-E47E9C529B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E4FE0-C5AF-5379-8FF3-64A3433B58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50B3E-94C6-40BA-AD96-B6FA5BD8647A}" type="slidenum">
              <a:rPr lang="en-IN" smtClean="0"/>
              <a:t>‹#›</a:t>
            </a:fld>
            <a:endParaRPr lang="en-IN"/>
          </a:p>
        </p:txBody>
      </p:sp>
    </p:spTree>
    <p:extLst>
      <p:ext uri="{BB962C8B-B14F-4D97-AF65-F5344CB8AC3E}">
        <p14:creationId xmlns:p14="http://schemas.microsoft.com/office/powerpoint/2010/main" val="2600468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E361D-2B1B-1C4F-3AB6-1FF55FD0D274}"/>
              </a:ext>
            </a:extLst>
          </p:cNvPr>
          <p:cNvSpPr>
            <a:spLocks noGrp="1"/>
          </p:cNvSpPr>
          <p:nvPr>
            <p:ph type="ctrTitle"/>
          </p:nvPr>
        </p:nvSpPr>
        <p:spPr>
          <a:xfrm>
            <a:off x="804672" y="4267832"/>
            <a:ext cx="4805996" cy="1297115"/>
          </a:xfrm>
        </p:spPr>
        <p:txBody>
          <a:bodyPr anchor="t">
            <a:normAutofit/>
          </a:bodyPr>
          <a:lstStyle/>
          <a:p>
            <a:pPr algn="l"/>
            <a:r>
              <a:rPr lang="en-IN" sz="4000">
                <a:solidFill>
                  <a:schemeClr val="tx2"/>
                </a:solidFill>
              </a:rPr>
              <a:t>Tor and Tor service</a:t>
            </a:r>
            <a:br>
              <a:rPr lang="en-IN" sz="4000">
                <a:solidFill>
                  <a:schemeClr val="tx2"/>
                </a:solidFill>
              </a:rPr>
            </a:br>
            <a:endParaRPr lang="en-IN" sz="4000">
              <a:solidFill>
                <a:schemeClr val="tx2"/>
              </a:solidFill>
            </a:endParaRPr>
          </a:p>
        </p:txBody>
      </p:sp>
      <p:sp>
        <p:nvSpPr>
          <p:cNvPr id="3" name="Subtitle 2">
            <a:extLst>
              <a:ext uri="{FF2B5EF4-FFF2-40B4-BE49-F238E27FC236}">
                <a16:creationId xmlns:a16="http://schemas.microsoft.com/office/drawing/2014/main" id="{B5CC89FD-FCAD-32EC-BFBE-088A3DCA2CF6}"/>
              </a:ext>
            </a:extLst>
          </p:cNvPr>
          <p:cNvSpPr>
            <a:spLocks noGrp="1"/>
          </p:cNvSpPr>
          <p:nvPr>
            <p:ph type="subTitle" idx="1"/>
          </p:nvPr>
        </p:nvSpPr>
        <p:spPr>
          <a:xfrm>
            <a:off x="804672" y="3428999"/>
            <a:ext cx="4805691" cy="838831"/>
          </a:xfrm>
        </p:spPr>
        <p:txBody>
          <a:bodyPr anchor="b">
            <a:normAutofit/>
          </a:bodyPr>
          <a:lstStyle/>
          <a:p>
            <a:pPr algn="l"/>
            <a:r>
              <a:rPr lang="en-IN" sz="2000">
                <a:solidFill>
                  <a:schemeClr val="tx2"/>
                </a:solidFill>
              </a:rPr>
              <a:t>Onion routing</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Graphic 4" descr="Onion">
            <a:extLst>
              <a:ext uri="{FF2B5EF4-FFF2-40B4-BE49-F238E27FC236}">
                <a16:creationId xmlns:a16="http://schemas.microsoft.com/office/drawing/2014/main" id="{DF3588CC-16CB-860D-E276-1CC7871065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6" name="TextBox 5">
            <a:extLst>
              <a:ext uri="{FF2B5EF4-FFF2-40B4-BE49-F238E27FC236}">
                <a16:creationId xmlns:a16="http://schemas.microsoft.com/office/drawing/2014/main" id="{94DDA4F5-C6FC-057F-1357-248178E1BA28}"/>
              </a:ext>
            </a:extLst>
          </p:cNvPr>
          <p:cNvSpPr txBox="1"/>
          <p:nvPr/>
        </p:nvSpPr>
        <p:spPr>
          <a:xfrm>
            <a:off x="1302026" y="5446643"/>
            <a:ext cx="3448878" cy="923330"/>
          </a:xfrm>
          <a:prstGeom prst="rect">
            <a:avLst/>
          </a:prstGeom>
          <a:noFill/>
        </p:spPr>
        <p:txBody>
          <a:bodyPr wrap="square" rtlCol="0">
            <a:spAutoFit/>
          </a:bodyPr>
          <a:lstStyle/>
          <a:p>
            <a:r>
              <a:rPr lang="en-IN" dirty="0"/>
              <a:t>Nabhanyu Halgeri</a:t>
            </a:r>
          </a:p>
          <a:p>
            <a:r>
              <a:rPr lang="en-IN" dirty="0" err="1"/>
              <a:t>Rushit</a:t>
            </a:r>
            <a:r>
              <a:rPr lang="en-IN" dirty="0"/>
              <a:t> Shah</a:t>
            </a:r>
          </a:p>
          <a:p>
            <a:r>
              <a:rPr lang="en-IN" dirty="0"/>
              <a:t>Alka Singh Rathor</a:t>
            </a:r>
          </a:p>
        </p:txBody>
      </p:sp>
    </p:spTree>
    <p:extLst>
      <p:ext uri="{BB962C8B-B14F-4D97-AF65-F5344CB8AC3E}">
        <p14:creationId xmlns:p14="http://schemas.microsoft.com/office/powerpoint/2010/main" val="2443676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8" name="Rectangle 1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4E283078-6A9F-E14F-68E5-DE55FD7868C2}"/>
              </a:ext>
            </a:extLst>
          </p:cNvPr>
          <p:cNvSpPr>
            <a:spLocks noGrp="1"/>
          </p:cNvSpPr>
          <p:nvPr>
            <p:ph type="title"/>
          </p:nvPr>
        </p:nvSpPr>
        <p:spPr>
          <a:xfrm>
            <a:off x="6597016" y="905011"/>
            <a:ext cx="4589328" cy="1889135"/>
          </a:xfrm>
        </p:spPr>
        <p:txBody>
          <a:bodyPr anchor="b">
            <a:normAutofit/>
          </a:bodyPr>
          <a:lstStyle/>
          <a:p>
            <a:endParaRPr lang="en-IN" sz="4800"/>
          </a:p>
        </p:txBody>
      </p:sp>
      <p:pic>
        <p:nvPicPr>
          <p:cNvPr id="5" name="Content Placeholder 4">
            <a:extLst>
              <a:ext uri="{FF2B5EF4-FFF2-40B4-BE49-F238E27FC236}">
                <a16:creationId xmlns:a16="http://schemas.microsoft.com/office/drawing/2014/main" id="{BAEEDDBC-B985-6A38-F1DA-5D52E083E9F9}"/>
              </a:ext>
            </a:extLst>
          </p:cNvPr>
          <p:cNvPicPr>
            <a:picLocks noChangeAspect="1"/>
          </p:cNvPicPr>
          <p:nvPr/>
        </p:nvPicPr>
        <p:blipFill>
          <a:blip r:embed="rId3"/>
          <a:stretch>
            <a:fillRect/>
          </a:stretch>
        </p:blipFill>
        <p:spPr>
          <a:xfrm>
            <a:off x="720807" y="1770445"/>
            <a:ext cx="5468347" cy="3308350"/>
          </a:xfrm>
          <a:prstGeom prst="rect">
            <a:avLst/>
          </a:prstGeom>
        </p:spPr>
      </p:pic>
      <p:sp>
        <p:nvSpPr>
          <p:cNvPr id="9" name="Content Placeholder 8">
            <a:extLst>
              <a:ext uri="{FF2B5EF4-FFF2-40B4-BE49-F238E27FC236}">
                <a16:creationId xmlns:a16="http://schemas.microsoft.com/office/drawing/2014/main" id="{7E74DB10-3883-A0D6-0038-92DB9F4D2566}"/>
              </a:ext>
            </a:extLst>
          </p:cNvPr>
          <p:cNvSpPr>
            <a:spLocks noGrp="1"/>
          </p:cNvSpPr>
          <p:nvPr>
            <p:ph idx="1"/>
          </p:nvPr>
        </p:nvSpPr>
        <p:spPr>
          <a:xfrm>
            <a:off x="6597016" y="2965592"/>
            <a:ext cx="4589328" cy="2987397"/>
          </a:xfrm>
        </p:spPr>
        <p:txBody>
          <a:bodyPr>
            <a:normAutofit/>
          </a:bodyPr>
          <a:lstStyle/>
          <a:p>
            <a:endParaRPr lang="en-US" sz="1800"/>
          </a:p>
        </p:txBody>
      </p:sp>
    </p:spTree>
    <p:extLst>
      <p:ext uri="{BB962C8B-B14F-4D97-AF65-F5344CB8AC3E}">
        <p14:creationId xmlns:p14="http://schemas.microsoft.com/office/powerpoint/2010/main" val="2810059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B7468-8D78-6977-8D80-555DC2C56E39}"/>
              </a:ext>
            </a:extLst>
          </p:cNvPr>
          <p:cNvSpPr>
            <a:spLocks noGrp="1"/>
          </p:cNvSpPr>
          <p:nvPr>
            <p:ph type="title"/>
          </p:nvPr>
        </p:nvSpPr>
        <p:spPr>
          <a:xfrm>
            <a:off x="4553733" y="548464"/>
            <a:ext cx="6798541" cy="1675623"/>
          </a:xfrm>
        </p:spPr>
        <p:txBody>
          <a:bodyPr anchor="b">
            <a:normAutofit/>
          </a:bodyPr>
          <a:lstStyle/>
          <a:p>
            <a:endParaRPr lang="en-IN" sz="4000"/>
          </a:p>
        </p:txBody>
      </p:sp>
      <p:pic>
        <p:nvPicPr>
          <p:cNvPr id="5" name="Picture 4" descr="Pink glitter forming a curve">
            <a:extLst>
              <a:ext uri="{FF2B5EF4-FFF2-40B4-BE49-F238E27FC236}">
                <a16:creationId xmlns:a16="http://schemas.microsoft.com/office/drawing/2014/main" id="{ED62910F-7A07-009E-293F-5AA9CE2C6A01}"/>
              </a:ext>
            </a:extLst>
          </p:cNvPr>
          <p:cNvPicPr>
            <a:picLocks noChangeAspect="1"/>
          </p:cNvPicPr>
          <p:nvPr/>
        </p:nvPicPr>
        <p:blipFill rotWithShape="1">
          <a:blip r:embed="rId2"/>
          <a:srcRect l="23634" r="35520"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C07CFF41-6C8A-C838-CF3B-09C2D59E7732}"/>
              </a:ext>
            </a:extLst>
          </p:cNvPr>
          <p:cNvSpPr>
            <a:spLocks noGrp="1"/>
          </p:cNvSpPr>
          <p:nvPr>
            <p:ph idx="1"/>
          </p:nvPr>
        </p:nvSpPr>
        <p:spPr>
          <a:xfrm>
            <a:off x="4553734" y="2409830"/>
            <a:ext cx="6798539" cy="3705217"/>
          </a:xfrm>
        </p:spPr>
        <p:txBody>
          <a:bodyPr>
            <a:normAutofit/>
          </a:bodyPr>
          <a:lstStyle/>
          <a:p>
            <a:r>
              <a:rPr lang="en-IN" sz="2000" dirty="0"/>
              <a:t>Tor is based on the concept of onion routing and onion routing is a method of consecutive clearing of encryption that can be peeled back as it passes through a series of proxy systems. </a:t>
            </a:r>
          </a:p>
          <a:p>
            <a:r>
              <a:rPr lang="en-IN" sz="2000" dirty="0"/>
              <a:t>Each layer peels or decrypts information on to send next with the original message being known to the sender the exit node and the recipient.</a:t>
            </a:r>
          </a:p>
        </p:txBody>
      </p:sp>
    </p:spTree>
    <p:extLst>
      <p:ext uri="{BB962C8B-B14F-4D97-AF65-F5344CB8AC3E}">
        <p14:creationId xmlns:p14="http://schemas.microsoft.com/office/powerpoint/2010/main" val="3180989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itle 5">
            <a:extLst>
              <a:ext uri="{FF2B5EF4-FFF2-40B4-BE49-F238E27FC236}">
                <a16:creationId xmlns:a16="http://schemas.microsoft.com/office/drawing/2014/main" id="{B342800D-DE25-0CEC-5503-683E58B9FED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Multilayering of the network traffic</a:t>
            </a:r>
          </a:p>
        </p:txBody>
      </p:sp>
      <p:pic>
        <p:nvPicPr>
          <p:cNvPr id="5" name="Content Placeholder 4">
            <a:extLst>
              <a:ext uri="{FF2B5EF4-FFF2-40B4-BE49-F238E27FC236}">
                <a16:creationId xmlns:a16="http://schemas.microsoft.com/office/drawing/2014/main" id="{6519EED4-82E7-6BC7-A886-C27E9FCB28DD}"/>
              </a:ext>
            </a:extLst>
          </p:cNvPr>
          <p:cNvPicPr>
            <a:picLocks noGrp="1" noChangeAspect="1"/>
          </p:cNvPicPr>
          <p:nvPr>
            <p:ph idx="4294967295"/>
          </p:nvPr>
        </p:nvPicPr>
        <p:blipFill>
          <a:blip r:embed="rId2"/>
          <a:stretch>
            <a:fillRect/>
          </a:stretch>
        </p:blipFill>
        <p:spPr>
          <a:xfrm>
            <a:off x="4502428" y="809666"/>
            <a:ext cx="7225748" cy="5238667"/>
          </a:xfrm>
          <a:prstGeom prst="rect">
            <a:avLst/>
          </a:prstGeom>
        </p:spPr>
      </p:pic>
    </p:spTree>
    <p:extLst>
      <p:ext uri="{BB962C8B-B14F-4D97-AF65-F5344CB8AC3E}">
        <p14:creationId xmlns:p14="http://schemas.microsoft.com/office/powerpoint/2010/main" val="3141677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4B174-EDBF-97A8-5B0A-1BEE37BC5D97}"/>
              </a:ext>
            </a:extLst>
          </p:cNvPr>
          <p:cNvSpPr>
            <a:spLocks noGrp="1"/>
          </p:cNvSpPr>
          <p:nvPr>
            <p:ph type="title"/>
          </p:nvPr>
        </p:nvSpPr>
        <p:spPr>
          <a:xfrm>
            <a:off x="7531610" y="365125"/>
            <a:ext cx="3822189" cy="1899912"/>
          </a:xfrm>
        </p:spPr>
        <p:txBody>
          <a:bodyPr>
            <a:normAutofit/>
          </a:bodyPr>
          <a:lstStyle/>
          <a:p>
            <a:r>
              <a:rPr lang="en-IN" sz="4000"/>
              <a:t>How safe is Tor</a:t>
            </a:r>
          </a:p>
        </p:txBody>
      </p:sp>
      <p:pic>
        <p:nvPicPr>
          <p:cNvPr id="5" name="Picture 4" descr="Padlock on computer motherboard">
            <a:extLst>
              <a:ext uri="{FF2B5EF4-FFF2-40B4-BE49-F238E27FC236}">
                <a16:creationId xmlns:a16="http://schemas.microsoft.com/office/drawing/2014/main" id="{4F9D0F2A-ABBD-E79A-B187-819F36611763}"/>
              </a:ext>
            </a:extLst>
          </p:cNvPr>
          <p:cNvPicPr>
            <a:picLocks noChangeAspect="1"/>
          </p:cNvPicPr>
          <p:nvPr/>
        </p:nvPicPr>
        <p:blipFill rotWithShape="1">
          <a:blip r:embed="rId2"/>
          <a:srcRect l="4566" r="27920"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7DC792C8-7A2E-8F85-4D50-2CE84D9EB038}"/>
              </a:ext>
            </a:extLst>
          </p:cNvPr>
          <p:cNvSpPr>
            <a:spLocks noGrp="1"/>
          </p:cNvSpPr>
          <p:nvPr>
            <p:ph idx="1"/>
          </p:nvPr>
        </p:nvSpPr>
        <p:spPr>
          <a:xfrm>
            <a:off x="7531610" y="2434201"/>
            <a:ext cx="3822189" cy="3742762"/>
          </a:xfrm>
        </p:spPr>
        <p:txBody>
          <a:bodyPr>
            <a:normAutofit/>
          </a:bodyPr>
          <a:lstStyle/>
          <a:p>
            <a:r>
              <a:rPr lang="en-IN" sz="2000"/>
              <a:t>Exit notes can be snapped volunteer operators of an exit relay could real all your communications</a:t>
            </a:r>
          </a:p>
          <a:p>
            <a:r>
              <a:rPr lang="en-IN" sz="2000"/>
              <a:t>HTTP clearly visible to the exit relay only</a:t>
            </a:r>
          </a:p>
          <a:p>
            <a:r>
              <a:rPr lang="en-IN" sz="2000"/>
              <a:t>https vulnerabilities that includes SSL striping Heartbleed which is open SSL vulnerability</a:t>
            </a:r>
          </a:p>
        </p:txBody>
      </p:sp>
    </p:spTree>
    <p:extLst>
      <p:ext uri="{BB962C8B-B14F-4D97-AF65-F5344CB8AC3E}">
        <p14:creationId xmlns:p14="http://schemas.microsoft.com/office/powerpoint/2010/main" val="3500249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066AED3A-A0A1-372F-C84F-505D6AD05B97}"/>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EE9D41-F739-351E-ABA7-BD53076B0D81}"/>
              </a:ext>
            </a:extLst>
          </p:cNvPr>
          <p:cNvSpPr>
            <a:spLocks noGrp="1"/>
          </p:cNvSpPr>
          <p:nvPr>
            <p:ph type="title"/>
          </p:nvPr>
        </p:nvSpPr>
        <p:spPr>
          <a:xfrm>
            <a:off x="7531610" y="365125"/>
            <a:ext cx="3822189" cy="1899912"/>
          </a:xfrm>
        </p:spPr>
        <p:txBody>
          <a:bodyPr>
            <a:normAutofit/>
          </a:bodyPr>
          <a:lstStyle/>
          <a:p>
            <a:pPr algn="ctr"/>
            <a:r>
              <a:rPr lang="en-IN" sz="4000" dirty="0"/>
              <a:t>Can Tor be de-anonymity</a:t>
            </a:r>
          </a:p>
        </p:txBody>
      </p:sp>
      <p:sp>
        <p:nvSpPr>
          <p:cNvPr id="4" name="Content Placeholder 2">
            <a:extLst>
              <a:ext uri="{FF2B5EF4-FFF2-40B4-BE49-F238E27FC236}">
                <a16:creationId xmlns:a16="http://schemas.microsoft.com/office/drawing/2014/main" id="{F5747F80-A918-E145-DDA9-280866EE233F}"/>
              </a:ext>
            </a:extLst>
          </p:cNvPr>
          <p:cNvSpPr>
            <a:spLocks noGrp="1"/>
          </p:cNvSpPr>
          <p:nvPr>
            <p:ph idx="1"/>
          </p:nvPr>
        </p:nvSpPr>
        <p:spPr>
          <a:xfrm>
            <a:off x="7531610" y="2434201"/>
            <a:ext cx="3822189" cy="3742762"/>
          </a:xfrm>
        </p:spPr>
        <p:txBody>
          <a:bodyPr>
            <a:normAutofit/>
          </a:bodyPr>
          <a:lstStyle/>
          <a:p>
            <a:r>
              <a:rPr lang="en-IN" sz="2000"/>
              <a:t>A simple JavaScript can lead your IP address</a:t>
            </a:r>
          </a:p>
          <a:p>
            <a:r>
              <a:rPr lang="en-IN" sz="2000"/>
              <a:t>browser plugins can leak ones IP address,</a:t>
            </a:r>
          </a:p>
          <a:p>
            <a:r>
              <a:rPr lang="en-IN" sz="2000"/>
              <a:t>Browser cookies email meta data Adobe Flash Microsoft metadata</a:t>
            </a:r>
          </a:p>
          <a:p>
            <a:r>
              <a:rPr lang="en-IN" sz="2000"/>
              <a:t>BitTorrent reveals IP</a:t>
            </a:r>
          </a:p>
          <a:p>
            <a:r>
              <a:rPr lang="en-IN" sz="2000"/>
              <a:t> botnet and malware like win 32 Trojan horses etc.</a:t>
            </a:r>
          </a:p>
          <a:p>
            <a:endParaRPr lang="en-IN" sz="2000"/>
          </a:p>
          <a:p>
            <a:endParaRPr lang="en-IN" sz="2000"/>
          </a:p>
          <a:p>
            <a:endParaRPr lang="en-IN" sz="2000"/>
          </a:p>
        </p:txBody>
      </p:sp>
    </p:spTree>
    <p:extLst>
      <p:ext uri="{BB962C8B-B14F-4D97-AF65-F5344CB8AC3E}">
        <p14:creationId xmlns:p14="http://schemas.microsoft.com/office/powerpoint/2010/main" val="1315473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C8F51-A955-0F74-DC7F-059FB2B8A1CD}"/>
              </a:ext>
            </a:extLst>
          </p:cNvPr>
          <p:cNvSpPr>
            <a:spLocks noGrp="1"/>
          </p:cNvSpPr>
          <p:nvPr>
            <p:ph type="title"/>
          </p:nvPr>
        </p:nvSpPr>
        <p:spPr>
          <a:xfrm>
            <a:off x="836679" y="723898"/>
            <a:ext cx="6002110" cy="1495425"/>
          </a:xfrm>
        </p:spPr>
        <p:txBody>
          <a:bodyPr>
            <a:normAutofit/>
          </a:bodyPr>
          <a:lstStyle/>
          <a:p>
            <a:r>
              <a:rPr lang="en-IN" sz="4000"/>
              <a:t>How feasible it is to crack down</a:t>
            </a:r>
          </a:p>
        </p:txBody>
      </p:sp>
      <p:sp>
        <p:nvSpPr>
          <p:cNvPr id="3" name="Content Placeholder 2">
            <a:extLst>
              <a:ext uri="{FF2B5EF4-FFF2-40B4-BE49-F238E27FC236}">
                <a16:creationId xmlns:a16="http://schemas.microsoft.com/office/drawing/2014/main" id="{55E90C26-2069-570E-D1CA-D46B53260FFA}"/>
              </a:ext>
            </a:extLst>
          </p:cNvPr>
          <p:cNvSpPr>
            <a:spLocks noGrp="1"/>
          </p:cNvSpPr>
          <p:nvPr>
            <p:ph idx="1"/>
          </p:nvPr>
        </p:nvSpPr>
        <p:spPr>
          <a:xfrm>
            <a:off x="836680" y="2405067"/>
            <a:ext cx="6002110" cy="3729034"/>
          </a:xfrm>
        </p:spPr>
        <p:txBody>
          <a:bodyPr>
            <a:normAutofit/>
          </a:bodyPr>
          <a:lstStyle/>
          <a:p>
            <a:r>
              <a:rPr lang="en-IN" sz="2000"/>
              <a:t>in theory all the notes of star can be de anonymised but with millions of nodes being maintained by voluntary organisations and people New notes can resurface in moments time the others have been de anonymised or taken down.</a:t>
            </a:r>
          </a:p>
          <a:p>
            <a:endParaRPr lang="en-IN" sz="2000"/>
          </a:p>
        </p:txBody>
      </p:sp>
      <p:pic>
        <p:nvPicPr>
          <p:cNvPr id="5" name="Picture 4" descr="Adhesive notes on glass wall">
            <a:extLst>
              <a:ext uri="{FF2B5EF4-FFF2-40B4-BE49-F238E27FC236}">
                <a16:creationId xmlns:a16="http://schemas.microsoft.com/office/drawing/2014/main" id="{719B943B-4685-BE35-8EEA-B416E07DF245}"/>
              </a:ext>
            </a:extLst>
          </p:cNvPr>
          <p:cNvPicPr>
            <a:picLocks noChangeAspect="1"/>
          </p:cNvPicPr>
          <p:nvPr/>
        </p:nvPicPr>
        <p:blipFill rotWithShape="1">
          <a:blip r:embed="rId2"/>
          <a:srcRect l="25498" r="25908" b="-1"/>
          <a:stretch/>
        </p:blipFill>
        <p:spPr>
          <a:xfrm>
            <a:off x="7199440" y="10"/>
            <a:ext cx="4992560" cy="6857990"/>
          </a:xfrm>
          <a:prstGeom prst="rect">
            <a:avLst/>
          </a:prstGeom>
          <a:effectLst/>
        </p:spPr>
      </p:pic>
    </p:spTree>
    <p:extLst>
      <p:ext uri="{BB962C8B-B14F-4D97-AF65-F5344CB8AC3E}">
        <p14:creationId xmlns:p14="http://schemas.microsoft.com/office/powerpoint/2010/main" val="3140131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E3602-984B-3EEF-DDB1-D909899E2D5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Types of attack on Tor</a:t>
            </a:r>
          </a:p>
        </p:txBody>
      </p:sp>
      <p:pic>
        <p:nvPicPr>
          <p:cNvPr id="22" name="Graphic 6" descr="Bug">
            <a:extLst>
              <a:ext uri="{FF2B5EF4-FFF2-40B4-BE49-F238E27FC236}">
                <a16:creationId xmlns:a16="http://schemas.microsoft.com/office/drawing/2014/main" id="{F8BE7004-EF61-DCD1-A51E-AB610A744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3"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6611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6C65F-89B9-4E8E-BC50-F1AAEEE1CCA5}"/>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Fill up on Tow attacks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D2B835A-8321-9416-617B-8835A8D15E96}"/>
              </a:ext>
            </a:extLst>
          </p:cNvPr>
          <p:cNvSpPr>
            <a:spLocks noGrp="1"/>
          </p:cNvSpPr>
          <p:nvPr>
            <p:ph idx="1"/>
          </p:nvPr>
        </p:nvSpPr>
        <p:spPr>
          <a:xfrm>
            <a:off x="4447308" y="591344"/>
            <a:ext cx="6906491" cy="5585619"/>
          </a:xfrm>
        </p:spPr>
        <p:txBody>
          <a:bodyPr anchor="ctr">
            <a:normAutofit/>
          </a:bodyPr>
          <a:lstStyle/>
          <a:p>
            <a:endParaRPr lang="en-IN"/>
          </a:p>
        </p:txBody>
      </p:sp>
    </p:spTree>
    <p:extLst>
      <p:ext uri="{BB962C8B-B14F-4D97-AF65-F5344CB8AC3E}">
        <p14:creationId xmlns:p14="http://schemas.microsoft.com/office/powerpoint/2010/main" val="3329264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4" name="Rectangle 2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0FC87FC5-EC6C-FB63-D6A6-92D57AF66C5D}"/>
              </a:ext>
            </a:extLst>
          </p:cNvPr>
          <p:cNvSpPr>
            <a:spLocks noGrp="1"/>
          </p:cNvSpPr>
          <p:nvPr>
            <p:ph type="title"/>
          </p:nvPr>
        </p:nvSpPr>
        <p:spPr>
          <a:xfrm>
            <a:off x="6597016" y="905011"/>
            <a:ext cx="4589328" cy="1889135"/>
          </a:xfrm>
        </p:spPr>
        <p:txBody>
          <a:bodyPr anchor="b">
            <a:normAutofit/>
          </a:bodyPr>
          <a:lstStyle/>
          <a:p>
            <a:r>
              <a:rPr lang="en-IN" sz="4800"/>
              <a:t>Implementation -1</a:t>
            </a:r>
          </a:p>
        </p:txBody>
      </p:sp>
      <p:pic>
        <p:nvPicPr>
          <p:cNvPr id="4" name="Content Placeholder 3" descr="Graphical user interface, text&#10;&#10;Description automatically generated">
            <a:extLst>
              <a:ext uri="{FF2B5EF4-FFF2-40B4-BE49-F238E27FC236}">
                <a16:creationId xmlns:a16="http://schemas.microsoft.com/office/drawing/2014/main" id="{DB6D9357-C0A5-D1C2-16F9-C51F06CCA549}"/>
              </a:ext>
            </a:extLst>
          </p:cNvPr>
          <p:cNvPicPr>
            <a:picLocks noChangeAspect="1"/>
          </p:cNvPicPr>
          <p:nvPr/>
        </p:nvPicPr>
        <p:blipFill rotWithShape="1">
          <a:blip r:embed="rId3"/>
          <a:srcRect r="19982" b="-1"/>
          <a:stretch/>
        </p:blipFill>
        <p:spPr>
          <a:xfrm>
            <a:off x="720807" y="1485483"/>
            <a:ext cx="5468347" cy="3878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7">
            <a:extLst>
              <a:ext uri="{FF2B5EF4-FFF2-40B4-BE49-F238E27FC236}">
                <a16:creationId xmlns:a16="http://schemas.microsoft.com/office/drawing/2014/main" id="{003F3D5B-AA6F-E024-B9C6-6DBE5D1046D8}"/>
              </a:ext>
            </a:extLst>
          </p:cNvPr>
          <p:cNvSpPr>
            <a:spLocks noGrp="1"/>
          </p:cNvSpPr>
          <p:nvPr>
            <p:ph idx="1"/>
          </p:nvPr>
        </p:nvSpPr>
        <p:spPr>
          <a:xfrm>
            <a:off x="6597016" y="2965592"/>
            <a:ext cx="4589328" cy="2987397"/>
          </a:xfrm>
        </p:spPr>
        <p:txBody>
          <a:bodyPr>
            <a:normAutofit/>
          </a:bodyPr>
          <a:lstStyle/>
          <a:p>
            <a:r>
              <a:rPr lang="en-US" sz="1800"/>
              <a:t>Creating of a </a:t>
            </a:r>
            <a:r>
              <a:rPr lang="en-US" sz="1800" dirty="0">
                <a:effectLst/>
                <a:latin typeface="Times New Roman" panose="02020603050405020304" pitchFamily="18" charset="0"/>
                <a:ea typeface="SimSun" panose="02010600030101010101" pitchFamily="2" charset="-122"/>
              </a:rPr>
              <a:t>website running on hidden service of onion locally</a:t>
            </a:r>
            <a:endParaRPr lang="en-US" sz="1800"/>
          </a:p>
        </p:txBody>
      </p:sp>
    </p:spTree>
    <p:extLst>
      <p:ext uri="{BB962C8B-B14F-4D97-AF65-F5344CB8AC3E}">
        <p14:creationId xmlns:p14="http://schemas.microsoft.com/office/powerpoint/2010/main" val="4045478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F8AC96D-DC2A-AD48-DF81-411F3A984F4C}"/>
              </a:ext>
            </a:extLst>
          </p:cNvPr>
          <p:cNvPicPr>
            <a:picLocks noGrp="1" noChangeAspect="1"/>
          </p:cNvPicPr>
          <p:nvPr>
            <p:ph idx="1"/>
          </p:nvPr>
        </p:nvPicPr>
        <p:blipFill rotWithShape="1">
          <a:blip r:embed="rId2"/>
          <a:srcRect r="11555"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774E1-B516-037D-38EF-3325CF7FBB9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DOS attack in action</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456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Computer script on a screen">
            <a:extLst>
              <a:ext uri="{FF2B5EF4-FFF2-40B4-BE49-F238E27FC236}">
                <a16:creationId xmlns:a16="http://schemas.microsoft.com/office/drawing/2014/main" id="{8C56BDD3-351B-62C8-5DD6-98C23DE0B97C}"/>
              </a:ext>
            </a:extLst>
          </p:cNvPr>
          <p:cNvPicPr>
            <a:picLocks noGrp="1" noChangeAspect="1"/>
          </p:cNvPicPr>
          <p:nvPr>
            <p:ph idx="1"/>
          </p:nvPr>
        </p:nvPicPr>
        <p:blipFill rotWithShape="1">
          <a:blip r:embed="rId2">
            <a:alphaModFix amt="50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A4990637-438D-A5FF-1017-C96302551F5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What is Tor and Tor Onion service</a:t>
            </a:r>
          </a:p>
        </p:txBody>
      </p:sp>
    </p:spTree>
    <p:extLst>
      <p:ext uri="{BB962C8B-B14F-4D97-AF65-F5344CB8AC3E}">
        <p14:creationId xmlns:p14="http://schemas.microsoft.com/office/powerpoint/2010/main" val="1470935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D4C8E-DB76-CFBA-F46C-2D0A3472ABA6}"/>
              </a:ext>
            </a:extLst>
          </p:cNvPr>
          <p:cNvSpPr>
            <a:spLocks noGrp="1"/>
          </p:cNvSpPr>
          <p:nvPr>
            <p:ph type="title"/>
          </p:nvPr>
        </p:nvSpPr>
        <p:spPr>
          <a:xfrm>
            <a:off x="-305" y="-64457"/>
            <a:ext cx="9829800" cy="1325880"/>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Implementation -2 </a:t>
            </a:r>
          </a:p>
        </p:txBody>
      </p:sp>
      <p:grpSp>
        <p:nvGrpSpPr>
          <p:cNvPr id="17" name="Group 16">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8" name="Freeform: Shape 17">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4" name="Freeform: Shape 23">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descr="TOR.exe&#10;">
            <a:extLst>
              <a:ext uri="{FF2B5EF4-FFF2-40B4-BE49-F238E27FC236}">
                <a16:creationId xmlns:a16="http://schemas.microsoft.com/office/drawing/2014/main" id="{2E10236A-94C6-E0D1-089C-CCF93FAED7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58588" y="1754155"/>
            <a:ext cx="6312911" cy="31564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871DA2-1720-AC05-CE7D-F51DC73F17F5}"/>
              </a:ext>
            </a:extLst>
          </p:cNvPr>
          <p:cNvSpPr txBox="1"/>
          <p:nvPr/>
        </p:nvSpPr>
        <p:spPr>
          <a:xfrm>
            <a:off x="6573822" y="3668781"/>
            <a:ext cx="1682442" cy="1153115"/>
          </a:xfrm>
          <a:prstGeom prst="rect">
            <a:avLst/>
          </a:prstGeom>
        </p:spPr>
        <p:txBody>
          <a:bodyPr vert="horz" lIns="91440" tIns="45720" rIns="91440" bIns="45720" rtlCol="0" anchor="ctr">
            <a:normAutofit/>
          </a:bodyPr>
          <a:lstStyle/>
          <a:p>
            <a:pPr>
              <a:lnSpc>
                <a:spcPct val="90000"/>
              </a:lnSpc>
              <a:spcAft>
                <a:spcPts val="600"/>
              </a:spcAft>
            </a:pPr>
            <a:r>
              <a:rPr lang="en-US" dirty="0">
                <a:solidFill>
                  <a:schemeClr val="tx2"/>
                </a:solidFill>
              </a:rPr>
              <a:t>Torbrowser.exe</a:t>
            </a:r>
          </a:p>
        </p:txBody>
      </p:sp>
    </p:spTree>
    <p:extLst>
      <p:ext uri="{BB962C8B-B14F-4D97-AF65-F5344CB8AC3E}">
        <p14:creationId xmlns:p14="http://schemas.microsoft.com/office/powerpoint/2010/main" val="3396109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7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59F54-D796-5FAE-63C4-3CFB5838F2E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Embeded</a:t>
            </a:r>
            <a:endParaRPr lang="en-US" sz="2600" kern="1200" dirty="0">
              <a:solidFill>
                <a:srgbClr val="FFFFFF"/>
              </a:solidFill>
              <a:latin typeface="+mj-lt"/>
              <a:ea typeface="+mj-ea"/>
              <a:cs typeface="+mj-cs"/>
            </a:endParaRPr>
          </a:p>
        </p:txBody>
      </p:sp>
      <p:pic>
        <p:nvPicPr>
          <p:cNvPr id="4" name="Content Placeholder 3" descr="Diagram&#10;&#10;Description automatically generated with medium confidence">
            <a:extLst>
              <a:ext uri="{FF2B5EF4-FFF2-40B4-BE49-F238E27FC236}">
                <a16:creationId xmlns:a16="http://schemas.microsoft.com/office/drawing/2014/main" id="{15610378-B717-E7F2-4CB4-795E04414821}"/>
              </a:ext>
            </a:extLst>
          </p:cNvPr>
          <p:cNvPicPr>
            <a:picLocks noGrp="1" noChangeAspect="1"/>
          </p:cNvPicPr>
          <p:nvPr>
            <p:ph idx="1"/>
          </p:nvPr>
        </p:nvPicPr>
        <p:blipFill>
          <a:blip r:embed="rId2"/>
          <a:stretch>
            <a:fillRect/>
          </a:stretch>
        </p:blipFill>
        <p:spPr>
          <a:xfrm>
            <a:off x="4481909" y="961812"/>
            <a:ext cx="6301581" cy="4930987"/>
          </a:xfrm>
          <a:prstGeom prst="rect">
            <a:avLst/>
          </a:prstGeom>
        </p:spPr>
      </p:pic>
    </p:spTree>
    <p:extLst>
      <p:ext uri="{BB962C8B-B14F-4D97-AF65-F5344CB8AC3E}">
        <p14:creationId xmlns:p14="http://schemas.microsoft.com/office/powerpoint/2010/main" val="4057312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B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6B8A4-5376-06BC-0013-A9265A6212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Clipboard malware</a:t>
            </a:r>
          </a:p>
        </p:txBody>
      </p:sp>
      <p:pic>
        <p:nvPicPr>
          <p:cNvPr id="7" name="Content Placeholder 6" descr="Text&#10;&#10;Description automatically generated">
            <a:extLst>
              <a:ext uri="{FF2B5EF4-FFF2-40B4-BE49-F238E27FC236}">
                <a16:creationId xmlns:a16="http://schemas.microsoft.com/office/drawing/2014/main" id="{4FE3DC6B-DDAE-4AA5-DC31-F7117D6DF02E}"/>
              </a:ext>
            </a:extLst>
          </p:cNvPr>
          <p:cNvPicPr>
            <a:picLocks noGrp="1" noChangeAspect="1"/>
          </p:cNvPicPr>
          <p:nvPr>
            <p:ph idx="1"/>
          </p:nvPr>
        </p:nvPicPr>
        <p:blipFill>
          <a:blip r:embed="rId2"/>
          <a:stretch>
            <a:fillRect/>
          </a:stretch>
        </p:blipFill>
        <p:spPr>
          <a:xfrm>
            <a:off x="4038600" y="1270846"/>
            <a:ext cx="7188199" cy="4312919"/>
          </a:xfrm>
          <a:prstGeom prst="rect">
            <a:avLst/>
          </a:prstGeom>
        </p:spPr>
      </p:pic>
    </p:spTree>
    <p:extLst>
      <p:ext uri="{BB962C8B-B14F-4D97-AF65-F5344CB8AC3E}">
        <p14:creationId xmlns:p14="http://schemas.microsoft.com/office/powerpoint/2010/main" val="3903334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3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with medium confidence">
            <a:extLst>
              <a:ext uri="{FF2B5EF4-FFF2-40B4-BE49-F238E27FC236}">
                <a16:creationId xmlns:a16="http://schemas.microsoft.com/office/drawing/2014/main" id="{4B5F4EDF-5045-4B96-771A-8626B4A9B52B}"/>
              </a:ext>
            </a:extLst>
          </p:cNvPr>
          <p:cNvPicPr>
            <a:picLocks noGrp="1" noChangeAspect="1"/>
          </p:cNvPicPr>
          <p:nvPr>
            <p:ph idx="1"/>
          </p:nvPr>
        </p:nvPicPr>
        <p:blipFill>
          <a:blip r:embed="rId2"/>
          <a:stretch>
            <a:fillRect/>
          </a:stretch>
        </p:blipFill>
        <p:spPr>
          <a:xfrm>
            <a:off x="643467" y="948098"/>
            <a:ext cx="10905066" cy="4961804"/>
          </a:xfrm>
          <a:prstGeom prst="rect">
            <a:avLst/>
          </a:prstGeom>
        </p:spPr>
      </p:pic>
    </p:spTree>
    <p:extLst>
      <p:ext uri="{BB962C8B-B14F-4D97-AF65-F5344CB8AC3E}">
        <p14:creationId xmlns:p14="http://schemas.microsoft.com/office/powerpoint/2010/main" val="3700054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A8041-BAA7-B55D-25A9-85798301C11E}"/>
              </a:ext>
            </a:extLst>
          </p:cNvPr>
          <p:cNvSpPr>
            <a:spLocks noGrp="1"/>
          </p:cNvSpPr>
          <p:nvPr>
            <p:ph type="title"/>
          </p:nvPr>
        </p:nvSpPr>
        <p:spPr>
          <a:xfrm>
            <a:off x="917275" y="4583953"/>
            <a:ext cx="4685857" cy="1465973"/>
          </a:xfrm>
        </p:spPr>
        <p:txBody>
          <a:bodyPr anchor="t">
            <a:normAutofit/>
          </a:bodyPr>
          <a:lstStyle/>
          <a:p>
            <a:r>
              <a:rPr lang="en-IN" sz="3700" dirty="0"/>
              <a:t>Changing the address to the attackers address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87814C9-01EF-BF4A-9CEA-5E32B761B245}"/>
              </a:ext>
            </a:extLst>
          </p:cNvPr>
          <p:cNvPicPr>
            <a:picLocks noChangeAspect="1"/>
          </p:cNvPicPr>
          <p:nvPr/>
        </p:nvPicPr>
        <p:blipFill rotWithShape="1">
          <a:blip r:embed="rId2"/>
          <a:srcRect b="11297"/>
          <a:stretch/>
        </p:blipFill>
        <p:spPr bwMode="auto">
          <a:xfrm>
            <a:off x="0" y="-20436"/>
            <a:ext cx="12191980" cy="4603963"/>
          </a:xfrm>
          <a:prstGeom prst="rect">
            <a:avLst/>
          </a:prstGeom>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Antimalware? | How Does Anti-malware Works?">
            <a:extLst>
              <a:ext uri="{FF2B5EF4-FFF2-40B4-BE49-F238E27FC236}">
                <a16:creationId xmlns:a16="http://schemas.microsoft.com/office/drawing/2014/main" id="{879193BC-3D29-AFD5-F176-8D455502E1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15299" y="4759531"/>
            <a:ext cx="2088779" cy="14652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67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Wood human figure">
            <a:extLst>
              <a:ext uri="{FF2B5EF4-FFF2-40B4-BE49-F238E27FC236}">
                <a16:creationId xmlns:a16="http://schemas.microsoft.com/office/drawing/2014/main" id="{D0AD57C6-44A7-DDF5-6B9B-3FD0D6845966}"/>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08B464-F44A-CB16-29A5-3C05B35A746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Thanks You </a:t>
            </a:r>
          </a:p>
        </p:txBody>
      </p:sp>
      <p:sp>
        <p:nvSpPr>
          <p:cNvPr id="3" name="Content Placeholder 2">
            <a:extLst>
              <a:ext uri="{FF2B5EF4-FFF2-40B4-BE49-F238E27FC236}">
                <a16:creationId xmlns:a16="http://schemas.microsoft.com/office/drawing/2014/main" id="{E6478D10-F01B-36FB-87CA-54C1C0AC8B0F}"/>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t>Questions</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302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4A481-B354-40CE-9233-EF6E5A691B23}"/>
              </a:ext>
            </a:extLst>
          </p:cNvPr>
          <p:cNvSpPr>
            <a:spLocks noGrp="1"/>
          </p:cNvSpPr>
          <p:nvPr>
            <p:ph type="title"/>
          </p:nvPr>
        </p:nvSpPr>
        <p:spPr>
          <a:xfrm>
            <a:off x="5297762" y="329184"/>
            <a:ext cx="6251110" cy="1783080"/>
          </a:xfrm>
        </p:spPr>
        <p:txBody>
          <a:bodyPr anchor="b">
            <a:normAutofit/>
          </a:bodyPr>
          <a:lstStyle/>
          <a:p>
            <a:r>
              <a:rPr lang="en-IN" sz="5400"/>
              <a:t>What is Tor</a:t>
            </a:r>
            <a:br>
              <a:rPr lang="en-IN" sz="5400"/>
            </a:br>
            <a:endParaRPr lang="en-IN" sz="5400"/>
          </a:p>
        </p:txBody>
      </p:sp>
      <p:pic>
        <p:nvPicPr>
          <p:cNvPr id="5" name="Picture 4" descr="Sphere of mesh and nodes">
            <a:extLst>
              <a:ext uri="{FF2B5EF4-FFF2-40B4-BE49-F238E27FC236}">
                <a16:creationId xmlns:a16="http://schemas.microsoft.com/office/drawing/2014/main" id="{7E685537-8A97-1B03-D7B8-ED332BDC1758}"/>
              </a:ext>
            </a:extLst>
          </p:cNvPr>
          <p:cNvPicPr>
            <a:picLocks noChangeAspect="1"/>
          </p:cNvPicPr>
          <p:nvPr/>
        </p:nvPicPr>
        <p:blipFill rotWithShape="1">
          <a:blip r:embed="rId2"/>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9AAE0E-3E5C-BEBE-8E55-AAC0C75905F1}"/>
              </a:ext>
            </a:extLst>
          </p:cNvPr>
          <p:cNvSpPr>
            <a:spLocks noGrp="1"/>
          </p:cNvSpPr>
          <p:nvPr>
            <p:ph idx="1"/>
          </p:nvPr>
        </p:nvSpPr>
        <p:spPr>
          <a:xfrm>
            <a:off x="5297762" y="2706624"/>
            <a:ext cx="6251110" cy="3483864"/>
          </a:xfrm>
        </p:spPr>
        <p:txBody>
          <a:bodyPr>
            <a:normAutofit/>
          </a:bodyPr>
          <a:lstStyle/>
          <a:p>
            <a:pPr marL="0" indent="0">
              <a:buNone/>
            </a:pPr>
            <a:r>
              <a:rPr lang="en-IN" sz="2000" dirty="0"/>
              <a:t>It is a project whose main objective is the development of a distributed communication network over laid on the Internet can which the routing of messages exchanged between users does not reveal the users identity.</a:t>
            </a:r>
          </a:p>
          <a:p>
            <a:pPr marL="0" indent="0">
              <a:buNone/>
            </a:pPr>
            <a:r>
              <a:rPr lang="en-IN" sz="2000" dirty="0"/>
              <a:t>How tall is voluntarily operated anonymity network that is estimated to protect the privacy of hundreds of thousands of users daily estimated about 800,000 to million users daily</a:t>
            </a:r>
          </a:p>
          <a:p>
            <a:pPr marL="0" indent="0">
              <a:buNone/>
            </a:pPr>
            <a:r>
              <a:rPr lang="en-IN" sz="2000" dirty="0"/>
              <a:t>toys operated to a number of organizations and individuals to donate their Internet bandwidth processing power and technical expertise</a:t>
            </a:r>
          </a:p>
        </p:txBody>
      </p:sp>
    </p:spTree>
    <p:extLst>
      <p:ext uri="{BB962C8B-B14F-4D97-AF65-F5344CB8AC3E}">
        <p14:creationId xmlns:p14="http://schemas.microsoft.com/office/powerpoint/2010/main" val="639212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E111-9DCA-16AF-F22A-F61186D619C8}"/>
              </a:ext>
            </a:extLst>
          </p:cNvPr>
          <p:cNvSpPr>
            <a:spLocks noGrp="1"/>
          </p:cNvSpPr>
          <p:nvPr>
            <p:ph type="title"/>
          </p:nvPr>
        </p:nvSpPr>
        <p:spPr>
          <a:xfrm>
            <a:off x="6417733" y="490537"/>
            <a:ext cx="5291663" cy="1628775"/>
          </a:xfrm>
        </p:spPr>
        <p:txBody>
          <a:bodyPr anchor="b">
            <a:normAutofit/>
          </a:bodyPr>
          <a:lstStyle/>
          <a:p>
            <a:pPr algn="ctr"/>
            <a:r>
              <a:rPr lang="en-IN" sz="6000" b="1" u="sng" dirty="0"/>
              <a:t>TOR continued</a:t>
            </a:r>
            <a:endParaRPr lang="en-IN" sz="4000" b="1" u="sng" dirty="0"/>
          </a:p>
        </p:txBody>
      </p:sp>
      <p:pic>
        <p:nvPicPr>
          <p:cNvPr id="6" name="Picture 5">
            <a:extLst>
              <a:ext uri="{FF2B5EF4-FFF2-40B4-BE49-F238E27FC236}">
                <a16:creationId xmlns:a16="http://schemas.microsoft.com/office/drawing/2014/main" id="{14E569D1-FADF-E6D4-2241-4E39DF64F0AB}"/>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5" name="Content Placeholder 2">
            <a:extLst>
              <a:ext uri="{FF2B5EF4-FFF2-40B4-BE49-F238E27FC236}">
                <a16:creationId xmlns:a16="http://schemas.microsoft.com/office/drawing/2014/main" id="{A58C081C-9729-F1E2-4E01-5DDBA18E120C}"/>
              </a:ext>
            </a:extLst>
          </p:cNvPr>
          <p:cNvGraphicFramePr>
            <a:graphicFrameLocks noGrp="1"/>
          </p:cNvGraphicFramePr>
          <p:nvPr>
            <p:ph idx="1"/>
            <p:extLst>
              <p:ext uri="{D42A27DB-BD31-4B8C-83A1-F6EECF244321}">
                <p14:modId xmlns:p14="http://schemas.microsoft.com/office/powerpoint/2010/main" val="3353603885"/>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362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FB7C3-F59A-53F1-CEE0-FA1EC2C43542}"/>
              </a:ext>
            </a:extLst>
          </p:cNvPr>
          <p:cNvSpPr>
            <a:spLocks noGrp="1"/>
          </p:cNvSpPr>
          <p:nvPr>
            <p:ph type="title"/>
          </p:nvPr>
        </p:nvSpPr>
        <p:spPr>
          <a:xfrm>
            <a:off x="5297762" y="329184"/>
            <a:ext cx="6251110" cy="1783080"/>
          </a:xfrm>
        </p:spPr>
        <p:txBody>
          <a:bodyPr anchor="b">
            <a:normAutofit/>
          </a:bodyPr>
          <a:lstStyle/>
          <a:p>
            <a:r>
              <a:rPr lang="en-IN" sz="5400"/>
              <a:t>Why is it being used</a:t>
            </a:r>
          </a:p>
        </p:txBody>
      </p:sp>
      <p:pic>
        <p:nvPicPr>
          <p:cNvPr id="5" name="Picture 4" descr="Graph on document with pen">
            <a:extLst>
              <a:ext uri="{FF2B5EF4-FFF2-40B4-BE49-F238E27FC236}">
                <a16:creationId xmlns:a16="http://schemas.microsoft.com/office/drawing/2014/main" id="{17BB2C7A-E889-A61F-EEBC-A224E982BE5A}"/>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3736B-4B56-90C7-4D7D-F8C369A6973E}"/>
              </a:ext>
            </a:extLst>
          </p:cNvPr>
          <p:cNvSpPr>
            <a:spLocks noGrp="1"/>
          </p:cNvSpPr>
          <p:nvPr>
            <p:ph idx="1"/>
          </p:nvPr>
        </p:nvSpPr>
        <p:spPr>
          <a:xfrm>
            <a:off x="5297762" y="2706624"/>
            <a:ext cx="6251110" cy="3483864"/>
          </a:xfrm>
        </p:spPr>
        <p:txBody>
          <a:bodyPr>
            <a:normAutofit/>
          </a:bodyPr>
          <a:lstStyle/>
          <a:p>
            <a:r>
              <a:rPr lang="en-IN" sz="2200"/>
              <a:t>Protect users from traffic analysis</a:t>
            </a:r>
          </a:p>
          <a:p>
            <a:r>
              <a:rPr lang="en-IN" sz="2200"/>
              <a:t>users who do not want companies to market to them based on the browsing data</a:t>
            </a:r>
          </a:p>
          <a:p>
            <a:r>
              <a:rPr lang="en-IN" sz="2200"/>
              <a:t>individuals who live in countries with censored Internet access journalists protecting their source.</a:t>
            </a:r>
          </a:p>
          <a:p>
            <a:r>
              <a:rPr lang="en-IN" sz="2200"/>
              <a:t>Organization that want to keep their strategies confidential</a:t>
            </a:r>
          </a:p>
        </p:txBody>
      </p:sp>
    </p:spTree>
    <p:extLst>
      <p:ext uri="{BB962C8B-B14F-4D97-AF65-F5344CB8AC3E}">
        <p14:creationId xmlns:p14="http://schemas.microsoft.com/office/powerpoint/2010/main" val="320212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036FF-744B-67DC-3826-C0CA088B2CF2}"/>
              </a:ext>
            </a:extLst>
          </p:cNvPr>
          <p:cNvSpPr>
            <a:spLocks noGrp="1"/>
          </p:cNvSpPr>
          <p:nvPr>
            <p:ph type="title"/>
          </p:nvPr>
        </p:nvSpPr>
        <p:spPr>
          <a:xfrm>
            <a:off x="836679" y="723898"/>
            <a:ext cx="6002110" cy="1495425"/>
          </a:xfrm>
        </p:spPr>
        <p:txBody>
          <a:bodyPr>
            <a:normAutofit/>
          </a:bodyPr>
          <a:lstStyle/>
          <a:p>
            <a:endParaRPr lang="en-IN" sz="4000"/>
          </a:p>
        </p:txBody>
      </p:sp>
      <p:sp>
        <p:nvSpPr>
          <p:cNvPr id="3" name="Content Placeholder 2">
            <a:extLst>
              <a:ext uri="{FF2B5EF4-FFF2-40B4-BE49-F238E27FC236}">
                <a16:creationId xmlns:a16="http://schemas.microsoft.com/office/drawing/2014/main" id="{22396C83-053A-82B9-B978-0D5811C829E7}"/>
              </a:ext>
            </a:extLst>
          </p:cNvPr>
          <p:cNvSpPr>
            <a:spLocks noGrp="1"/>
          </p:cNvSpPr>
          <p:nvPr>
            <p:ph idx="1"/>
          </p:nvPr>
        </p:nvSpPr>
        <p:spPr>
          <a:xfrm>
            <a:off x="836680" y="2405067"/>
            <a:ext cx="6002110" cy="3729034"/>
          </a:xfrm>
        </p:spPr>
        <p:txBody>
          <a:bodyPr>
            <a:normAutofit/>
          </a:bodyPr>
          <a:lstStyle/>
          <a:p>
            <a:r>
              <a:rPr lang="en-IN" sz="2000" dirty="0"/>
              <a:t>Without tower a user's location can be tracked whenever he or she comes online the HTTP headers contain information about sports and destination along with time browser permission and cookies which allows a creation of and detailed profile.</a:t>
            </a:r>
          </a:p>
          <a:p>
            <a:r>
              <a:rPr lang="en-IN" sz="2000" dirty="0"/>
              <a:t>Note tough doesn't anonymize one's identity but it anonymised their Internet traffic origination</a:t>
            </a:r>
          </a:p>
        </p:txBody>
      </p:sp>
      <p:pic>
        <p:nvPicPr>
          <p:cNvPr id="5" name="Picture 4" descr="Top view of the city">
            <a:extLst>
              <a:ext uri="{FF2B5EF4-FFF2-40B4-BE49-F238E27FC236}">
                <a16:creationId xmlns:a16="http://schemas.microsoft.com/office/drawing/2014/main" id="{75AFDA46-761F-4780-7E62-70E6895BC177}"/>
              </a:ext>
            </a:extLst>
          </p:cNvPr>
          <p:cNvPicPr>
            <a:picLocks noChangeAspect="1"/>
          </p:cNvPicPr>
          <p:nvPr/>
        </p:nvPicPr>
        <p:blipFill rotWithShape="1">
          <a:blip r:embed="rId2"/>
          <a:srcRect l="23716" r="27873" b="375"/>
          <a:stretch/>
        </p:blipFill>
        <p:spPr>
          <a:xfrm>
            <a:off x="7199440" y="10"/>
            <a:ext cx="4992560" cy="6857990"/>
          </a:xfrm>
          <a:prstGeom prst="rect">
            <a:avLst/>
          </a:prstGeom>
          <a:effectLst/>
        </p:spPr>
      </p:pic>
    </p:spTree>
    <p:extLst>
      <p:ext uri="{BB962C8B-B14F-4D97-AF65-F5344CB8AC3E}">
        <p14:creationId xmlns:p14="http://schemas.microsoft.com/office/powerpoint/2010/main" val="3682018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D76F1-CC28-1D87-AC09-B7C88BD6E99A}"/>
              </a:ext>
            </a:extLst>
          </p:cNvPr>
          <p:cNvSpPr>
            <a:spLocks noGrp="1"/>
          </p:cNvSpPr>
          <p:nvPr>
            <p:ph type="title"/>
          </p:nvPr>
        </p:nvSpPr>
        <p:spPr>
          <a:xfrm>
            <a:off x="5297762" y="329184"/>
            <a:ext cx="6251110" cy="1783080"/>
          </a:xfrm>
        </p:spPr>
        <p:txBody>
          <a:bodyPr anchor="b">
            <a:normAutofit/>
          </a:bodyPr>
          <a:lstStyle/>
          <a:p>
            <a:r>
              <a:rPr lang="en-IN" sz="5400"/>
              <a:t>How Tor Works</a:t>
            </a:r>
          </a:p>
        </p:txBody>
      </p:sp>
      <p:pic>
        <p:nvPicPr>
          <p:cNvPr id="5" name="Picture 4" descr="Illuminated server room panel">
            <a:extLst>
              <a:ext uri="{FF2B5EF4-FFF2-40B4-BE49-F238E27FC236}">
                <a16:creationId xmlns:a16="http://schemas.microsoft.com/office/drawing/2014/main" id="{97DE80D9-9CFF-D09A-6CE6-E3ABA9EE72C2}"/>
              </a:ext>
            </a:extLst>
          </p:cNvPr>
          <p:cNvPicPr>
            <a:picLocks noChangeAspect="1"/>
          </p:cNvPicPr>
          <p:nvPr/>
        </p:nvPicPr>
        <p:blipFill rotWithShape="1">
          <a:blip r:embed="rId2"/>
          <a:srcRect l="23969" r="3070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74F513-415A-6C44-1518-40D3E4877538}"/>
              </a:ext>
            </a:extLst>
          </p:cNvPr>
          <p:cNvSpPr>
            <a:spLocks noGrp="1"/>
          </p:cNvSpPr>
          <p:nvPr>
            <p:ph idx="1"/>
          </p:nvPr>
        </p:nvSpPr>
        <p:spPr>
          <a:xfrm>
            <a:off x="5297762" y="2706624"/>
            <a:ext cx="6251110" cy="3483864"/>
          </a:xfrm>
        </p:spPr>
        <p:txBody>
          <a:bodyPr>
            <a:normAutofit/>
          </a:bodyPr>
          <a:lstStyle/>
          <a:p>
            <a:r>
              <a:rPr lang="en-IN" sz="2200"/>
              <a:t> start network consists of a series of nodes and relays that communicates using TLS over TCP slash IP from one node to another</a:t>
            </a:r>
          </a:p>
        </p:txBody>
      </p:sp>
    </p:spTree>
    <p:extLst>
      <p:ext uri="{BB962C8B-B14F-4D97-AF65-F5344CB8AC3E}">
        <p14:creationId xmlns:p14="http://schemas.microsoft.com/office/powerpoint/2010/main" val="1588633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8" name="Rectangle 1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B39366AD-B8A1-C3B7-1F0E-67E4553337EF}"/>
              </a:ext>
            </a:extLst>
          </p:cNvPr>
          <p:cNvSpPr>
            <a:spLocks noGrp="1"/>
          </p:cNvSpPr>
          <p:nvPr>
            <p:ph type="title"/>
          </p:nvPr>
        </p:nvSpPr>
        <p:spPr>
          <a:xfrm>
            <a:off x="6597016" y="905011"/>
            <a:ext cx="4589328" cy="1889135"/>
          </a:xfrm>
        </p:spPr>
        <p:txBody>
          <a:bodyPr anchor="b">
            <a:normAutofit/>
          </a:bodyPr>
          <a:lstStyle/>
          <a:p>
            <a:endParaRPr lang="en-IN" sz="4800"/>
          </a:p>
        </p:txBody>
      </p:sp>
      <p:pic>
        <p:nvPicPr>
          <p:cNvPr id="5" name="Content Placeholder 4">
            <a:extLst>
              <a:ext uri="{FF2B5EF4-FFF2-40B4-BE49-F238E27FC236}">
                <a16:creationId xmlns:a16="http://schemas.microsoft.com/office/drawing/2014/main" id="{97818B41-C436-C5D9-B376-D181189D7AC4}"/>
              </a:ext>
            </a:extLst>
          </p:cNvPr>
          <p:cNvPicPr>
            <a:picLocks noChangeAspect="1"/>
          </p:cNvPicPr>
          <p:nvPr/>
        </p:nvPicPr>
        <p:blipFill>
          <a:blip r:embed="rId3"/>
          <a:stretch>
            <a:fillRect/>
          </a:stretch>
        </p:blipFill>
        <p:spPr>
          <a:xfrm>
            <a:off x="720807" y="1756775"/>
            <a:ext cx="5468347" cy="3335690"/>
          </a:xfrm>
          <a:prstGeom prst="rect">
            <a:avLst/>
          </a:prstGeom>
        </p:spPr>
      </p:pic>
      <p:sp>
        <p:nvSpPr>
          <p:cNvPr id="9" name="Content Placeholder 8">
            <a:extLst>
              <a:ext uri="{FF2B5EF4-FFF2-40B4-BE49-F238E27FC236}">
                <a16:creationId xmlns:a16="http://schemas.microsoft.com/office/drawing/2014/main" id="{406BDAFA-E893-CDEF-4EC5-DD1D32D668BE}"/>
              </a:ext>
            </a:extLst>
          </p:cNvPr>
          <p:cNvSpPr>
            <a:spLocks noGrp="1"/>
          </p:cNvSpPr>
          <p:nvPr>
            <p:ph idx="1"/>
          </p:nvPr>
        </p:nvSpPr>
        <p:spPr>
          <a:xfrm>
            <a:off x="6597016" y="2965592"/>
            <a:ext cx="4589328" cy="2987397"/>
          </a:xfrm>
        </p:spPr>
        <p:txBody>
          <a:bodyPr>
            <a:normAutofit/>
          </a:bodyPr>
          <a:lstStyle/>
          <a:p>
            <a:endParaRPr lang="en-US" sz="1800"/>
          </a:p>
        </p:txBody>
      </p:sp>
    </p:spTree>
    <p:extLst>
      <p:ext uri="{BB962C8B-B14F-4D97-AF65-F5344CB8AC3E}">
        <p14:creationId xmlns:p14="http://schemas.microsoft.com/office/powerpoint/2010/main" val="2047844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8" name="Rectangle 1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0DF637A-72B9-7CFC-3A5D-CDC3BAAC711D}"/>
              </a:ext>
            </a:extLst>
          </p:cNvPr>
          <p:cNvSpPr>
            <a:spLocks noGrp="1"/>
          </p:cNvSpPr>
          <p:nvPr>
            <p:ph type="title"/>
          </p:nvPr>
        </p:nvSpPr>
        <p:spPr>
          <a:xfrm>
            <a:off x="6597016" y="905011"/>
            <a:ext cx="4589328" cy="1889135"/>
          </a:xfrm>
        </p:spPr>
        <p:txBody>
          <a:bodyPr anchor="b">
            <a:normAutofit/>
          </a:bodyPr>
          <a:lstStyle/>
          <a:p>
            <a:endParaRPr lang="en-IN" sz="4800"/>
          </a:p>
        </p:txBody>
      </p:sp>
      <p:pic>
        <p:nvPicPr>
          <p:cNvPr id="5" name="Content Placeholder 4">
            <a:extLst>
              <a:ext uri="{FF2B5EF4-FFF2-40B4-BE49-F238E27FC236}">
                <a16:creationId xmlns:a16="http://schemas.microsoft.com/office/drawing/2014/main" id="{133D86F0-9024-14FD-6FE7-4EBF81BF494C}"/>
              </a:ext>
            </a:extLst>
          </p:cNvPr>
          <p:cNvPicPr>
            <a:picLocks noChangeAspect="1"/>
          </p:cNvPicPr>
          <p:nvPr/>
        </p:nvPicPr>
        <p:blipFill>
          <a:blip r:embed="rId3"/>
          <a:stretch>
            <a:fillRect/>
          </a:stretch>
        </p:blipFill>
        <p:spPr>
          <a:xfrm>
            <a:off x="720807" y="1749939"/>
            <a:ext cx="5468347" cy="3349362"/>
          </a:xfrm>
          <a:prstGeom prst="rect">
            <a:avLst/>
          </a:prstGeom>
        </p:spPr>
      </p:pic>
      <p:sp>
        <p:nvSpPr>
          <p:cNvPr id="9" name="Content Placeholder 8">
            <a:extLst>
              <a:ext uri="{FF2B5EF4-FFF2-40B4-BE49-F238E27FC236}">
                <a16:creationId xmlns:a16="http://schemas.microsoft.com/office/drawing/2014/main" id="{641752E4-48A7-E258-6336-A9C7BACDC7D1}"/>
              </a:ext>
            </a:extLst>
          </p:cNvPr>
          <p:cNvSpPr>
            <a:spLocks noGrp="1"/>
          </p:cNvSpPr>
          <p:nvPr>
            <p:ph idx="1"/>
          </p:nvPr>
        </p:nvSpPr>
        <p:spPr>
          <a:xfrm>
            <a:off x="6597016" y="2965592"/>
            <a:ext cx="4589328" cy="2987397"/>
          </a:xfrm>
        </p:spPr>
        <p:txBody>
          <a:bodyPr>
            <a:normAutofit/>
          </a:bodyPr>
          <a:lstStyle/>
          <a:p>
            <a:endParaRPr lang="en-US" sz="1800"/>
          </a:p>
        </p:txBody>
      </p:sp>
    </p:spTree>
    <p:extLst>
      <p:ext uri="{BB962C8B-B14F-4D97-AF65-F5344CB8AC3E}">
        <p14:creationId xmlns:p14="http://schemas.microsoft.com/office/powerpoint/2010/main" val="75484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568</Words>
  <Application>Microsoft Office PowerPoint</Application>
  <PresentationFormat>Widescreen</PresentationFormat>
  <Paragraphs>53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Tor and Tor service </vt:lpstr>
      <vt:lpstr>What is Tor and Tor Onion service</vt:lpstr>
      <vt:lpstr>What is Tor </vt:lpstr>
      <vt:lpstr>TOR continued</vt:lpstr>
      <vt:lpstr>Why is it being used</vt:lpstr>
      <vt:lpstr>PowerPoint Presentation</vt:lpstr>
      <vt:lpstr>How Tor Works</vt:lpstr>
      <vt:lpstr>PowerPoint Presentation</vt:lpstr>
      <vt:lpstr>PowerPoint Presentation</vt:lpstr>
      <vt:lpstr>PowerPoint Presentation</vt:lpstr>
      <vt:lpstr>PowerPoint Presentation</vt:lpstr>
      <vt:lpstr>Multilayering of the network traffic</vt:lpstr>
      <vt:lpstr>How safe is Tor</vt:lpstr>
      <vt:lpstr>Can Tor be de-anonymity</vt:lpstr>
      <vt:lpstr>How feasible it is to crack down</vt:lpstr>
      <vt:lpstr>Types of attack on Tor</vt:lpstr>
      <vt:lpstr>Fill up on Tow attacks</vt:lpstr>
      <vt:lpstr>Implementation -1</vt:lpstr>
      <vt:lpstr>DOS attack in action</vt:lpstr>
      <vt:lpstr>Implementation -2 </vt:lpstr>
      <vt:lpstr>Embeded</vt:lpstr>
      <vt:lpstr>Clipboard malware</vt:lpstr>
      <vt:lpstr>PowerPoint Presentation</vt:lpstr>
      <vt:lpstr>Changing the address to the attackers address</vt:lpstr>
      <vt:lpstr>Thanks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 and Tor service </dc:title>
  <dc:creator>Nabhanyu Halgeri</dc:creator>
  <cp:lastModifiedBy>Nabhanyu Halgeri</cp:lastModifiedBy>
  <cp:revision>12</cp:revision>
  <dcterms:created xsi:type="dcterms:W3CDTF">2023-04-11T02:49:23Z</dcterms:created>
  <dcterms:modified xsi:type="dcterms:W3CDTF">2023-04-11T05:13:41Z</dcterms:modified>
</cp:coreProperties>
</file>